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15016C-CC07-413A-A1F4-DE76145F2E4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C47EF1-E7DB-4C29-999B-B660EFC71C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122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sz="2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000" b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 A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Infectious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Coryza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26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Coryza , Roup , Cold 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Definition:</a:t>
            </a:r>
          </a:p>
          <a:p>
            <a:pPr>
              <a:buNone/>
            </a:pPr>
            <a:r>
              <a:rPr lang="en-US" dirty="0" smtClean="0"/>
              <a:t>Acute severe catarrhal inflammation of the mucous</a:t>
            </a:r>
          </a:p>
          <a:p>
            <a:pPr>
              <a:buNone/>
            </a:pPr>
            <a:r>
              <a:rPr lang="en-US" dirty="0" smtClean="0"/>
              <a:t>membranes of the upper respiratory tract.</a:t>
            </a:r>
          </a:p>
          <a:p>
            <a:pPr>
              <a:buNone/>
            </a:pPr>
            <a:r>
              <a:rPr lang="en-US" dirty="0" smtClean="0"/>
              <a:t>Chronic form also found.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3600" b="1" u="sng" dirty="0" smtClean="0">
                <a:solidFill>
                  <a:srgbClr val="C00000"/>
                </a:solidFill>
              </a:rPr>
              <a:t>Etiology: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  <a:r>
              <a:rPr lang="en-US" sz="2800" u="sng" dirty="0" smtClean="0"/>
              <a:t>Hemophilus</a:t>
            </a:r>
            <a:r>
              <a:rPr lang="en-US" sz="2800" dirty="0" smtClean="0"/>
              <a:t> </a:t>
            </a:r>
            <a:r>
              <a:rPr lang="en-US" sz="2800" u="sng" dirty="0" smtClean="0"/>
              <a:t>paragallinarum</a:t>
            </a:r>
            <a:endParaRPr lang="en-US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3600" b="1" u="sng" dirty="0">
              <a:solidFill>
                <a:srgbClr val="C000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Synonyms: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Chickens( 14 ) weeks of age and older are most </a:t>
            </a:r>
          </a:p>
          <a:p>
            <a:pPr>
              <a:buNone/>
            </a:pPr>
            <a:r>
              <a:rPr lang="en-US" dirty="0" smtClean="0"/>
              <a:t>susceptible.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Epizootiology:</a:t>
            </a:r>
          </a:p>
          <a:p>
            <a:pPr>
              <a:buNone/>
            </a:pPr>
            <a:r>
              <a:rPr lang="en-US" dirty="0" smtClean="0"/>
              <a:t>1- Transmission through carrier.</a:t>
            </a:r>
          </a:p>
          <a:p>
            <a:pPr>
              <a:buNone/>
            </a:pPr>
            <a:r>
              <a:rPr lang="en-US" dirty="0" smtClean="0"/>
              <a:t>2- Contact.</a:t>
            </a:r>
          </a:p>
          <a:p>
            <a:pPr>
              <a:buNone/>
            </a:pPr>
            <a:r>
              <a:rPr lang="en-US" dirty="0" smtClean="0"/>
              <a:t>3- Contaminated water and feed.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Susceptibility:</a:t>
            </a:r>
            <a:r>
              <a:rPr lang="en-US" sz="4000" b="0" dirty="0" smtClean="0">
                <a:solidFill>
                  <a:schemeClr val="tx1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Chickens only</a:t>
            </a:r>
            <a:endParaRPr lang="en-US" sz="3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1-Rapid onset and rapid spread.</a:t>
            </a:r>
          </a:p>
          <a:p>
            <a:pPr>
              <a:buNone/>
            </a:pPr>
            <a:r>
              <a:rPr lang="en-US" dirty="0" smtClean="0"/>
              <a:t>2-Thin watery discharge from nostrils becomes </a:t>
            </a:r>
          </a:p>
          <a:p>
            <a:pPr>
              <a:buNone/>
            </a:pPr>
            <a:r>
              <a:rPr lang="en-US" dirty="0" smtClean="0"/>
              <a:t>    thick and sticky, with an offensive odor.</a:t>
            </a:r>
          </a:p>
          <a:p>
            <a:pPr>
              <a:buNone/>
            </a:pPr>
            <a:r>
              <a:rPr lang="en-US" dirty="0" smtClean="0"/>
              <a:t>    The discharge becomes drying yellowish crusts</a:t>
            </a:r>
          </a:p>
          <a:p>
            <a:pPr>
              <a:buNone/>
            </a:pPr>
            <a:r>
              <a:rPr lang="en-US" dirty="0" smtClean="0"/>
              <a:t>    around the nasal openings.</a:t>
            </a:r>
          </a:p>
          <a:p>
            <a:pPr>
              <a:buNone/>
            </a:pPr>
            <a:r>
              <a:rPr lang="en-US" dirty="0" smtClean="0"/>
              <a:t>3-Sinuses  filled with mucous, the mucous</a:t>
            </a:r>
          </a:p>
          <a:p>
            <a:pPr>
              <a:buNone/>
            </a:pPr>
            <a:r>
              <a:rPr lang="en-US" dirty="0" smtClean="0"/>
              <a:t>    becomes dry cheesy causes bulging about the</a:t>
            </a:r>
          </a:p>
          <a:p>
            <a:pPr>
              <a:buNone/>
            </a:pPr>
            <a:r>
              <a:rPr lang="en-US" dirty="0" smtClean="0"/>
              <a:t>    eye(Ocular </a:t>
            </a:r>
            <a:r>
              <a:rPr lang="en-US" dirty="0" err="1" smtClean="0"/>
              <a:t>Roup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4- Rattling noises.</a:t>
            </a:r>
          </a:p>
          <a:p>
            <a:pPr>
              <a:buNone/>
            </a:pPr>
            <a:r>
              <a:rPr lang="en-US" dirty="0" smtClean="0"/>
              <a:t>5- Sneezing, coughing and swollen face and wattles.</a:t>
            </a:r>
          </a:p>
          <a:p>
            <a:pPr>
              <a:buNone/>
            </a:pPr>
            <a:r>
              <a:rPr lang="en-US" dirty="0" smtClean="0"/>
              <a:t>6-Affected birds shake their heads to get rid of mucous.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944562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Symptoms:</a:t>
            </a:r>
            <a:r>
              <a:rPr lang="en-US" sz="4800" dirty="0" smtClean="0">
                <a:solidFill>
                  <a:srgbClr val="C00000"/>
                </a:solidFill>
              </a:rPr>
              <a:t> </a:t>
            </a:r>
            <a:r>
              <a:rPr lang="en-US" sz="3600" b="0" dirty="0" smtClean="0">
                <a:solidFill>
                  <a:schemeClr val="tx1"/>
                </a:solidFill>
              </a:rPr>
              <a:t> Acute</a:t>
            </a:r>
            <a:endParaRPr lang="en-US" sz="4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400" dirty="0"/>
          </a:p>
        </p:txBody>
      </p:sp>
    </p:spTree>
  </p:cSld>
  <p:clrMapOvr>
    <a:masterClrMapping/>
  </p:clrMapOvr>
  <p:transition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7880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1"/>
                </a:solidFill>
              </a:rPr>
              <a:t> Acute:</a:t>
            </a:r>
          </a:p>
          <a:p>
            <a:pPr>
              <a:buNone/>
            </a:pPr>
            <a:r>
              <a:rPr lang="en-US" dirty="0" smtClean="0"/>
              <a:t>1-Acute catarrhal inflammation of mucous</a:t>
            </a:r>
          </a:p>
          <a:p>
            <a:pPr>
              <a:buNone/>
            </a:pPr>
            <a:r>
              <a:rPr lang="en-US" dirty="0" smtClean="0"/>
              <a:t>    membranes of the nasal passages and sinuses.</a:t>
            </a:r>
          </a:p>
          <a:p>
            <a:pPr>
              <a:buNone/>
            </a:pPr>
            <a:r>
              <a:rPr lang="en-US" dirty="0" smtClean="0"/>
              <a:t>2- Catarrhal conjunctivitis.</a:t>
            </a:r>
          </a:p>
          <a:p>
            <a:pPr>
              <a:buNone/>
            </a:pPr>
            <a:r>
              <a:rPr lang="en-US" dirty="0" smtClean="0"/>
              <a:t>3-Subcutaneous edema of the face and wattles.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Chronic:</a:t>
            </a:r>
          </a:p>
          <a:p>
            <a:pPr>
              <a:buNone/>
            </a:pPr>
            <a:r>
              <a:rPr lang="en-US" sz="2800" dirty="0" smtClean="0"/>
              <a:t>Caseous exudates in the sinuses, nasal passages</a:t>
            </a:r>
          </a:p>
          <a:p>
            <a:pPr>
              <a:buNone/>
            </a:pPr>
            <a:r>
              <a:rPr lang="en-US" sz="2800" dirty="0" smtClean="0"/>
              <a:t>and conjunctival sacs.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Post –mortem lesions: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4788091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7880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1-Sloughing and hyperplasia of the mucosal</a:t>
            </a:r>
          </a:p>
          <a:p>
            <a:pPr>
              <a:buNone/>
            </a:pPr>
            <a:r>
              <a:rPr lang="en-US" dirty="0" smtClean="0"/>
              <a:t>    and glandular membrane.</a:t>
            </a:r>
          </a:p>
          <a:p>
            <a:pPr>
              <a:buNone/>
            </a:pPr>
            <a:r>
              <a:rPr lang="en-US" dirty="0" smtClean="0"/>
              <a:t>2-Heterophilic infiltration of upper respiratory </a:t>
            </a:r>
          </a:p>
          <a:p>
            <a:pPr>
              <a:buNone/>
            </a:pPr>
            <a:r>
              <a:rPr lang="en-US" dirty="0" smtClean="0"/>
              <a:t>    tract.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1-History.</a:t>
            </a:r>
          </a:p>
          <a:p>
            <a:pPr>
              <a:buNone/>
            </a:pPr>
            <a:r>
              <a:rPr lang="en-US" dirty="0" smtClean="0"/>
              <a:t>2-Symptoms: Particularly bad odor of exudates.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Histopathology: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1-Fowl Pox : Yellowish patches in the throat :</a:t>
            </a:r>
          </a:p>
          <a:p>
            <a:pPr>
              <a:buNone/>
            </a:pPr>
            <a:r>
              <a:rPr lang="en-US" dirty="0" smtClean="0"/>
              <a:t>    Are easily removed in Roup , while in Pox </a:t>
            </a:r>
          </a:p>
          <a:p>
            <a:pPr>
              <a:buNone/>
            </a:pPr>
            <a:r>
              <a:rPr lang="en-US" dirty="0" smtClean="0"/>
              <a:t>    they are adhered to the lower layer.</a:t>
            </a:r>
          </a:p>
          <a:p>
            <a:pPr>
              <a:buNone/>
            </a:pPr>
            <a:r>
              <a:rPr lang="en-US" dirty="0" smtClean="0"/>
              <a:t>2-Chronic Fowl Cholera.</a:t>
            </a:r>
          </a:p>
          <a:p>
            <a:pPr>
              <a:buNone/>
            </a:pPr>
            <a:r>
              <a:rPr lang="en-US" dirty="0" smtClean="0"/>
              <a:t>3-Vitamin A Deficiency .</a:t>
            </a:r>
          </a:p>
          <a:p>
            <a:pPr>
              <a:buNone/>
            </a:pPr>
            <a:r>
              <a:rPr lang="en-US" dirty="0" smtClean="0"/>
              <a:t>4-CRD.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u="sng" dirty="0" smtClean="0">
                <a:solidFill>
                  <a:srgbClr val="C00000"/>
                </a:solidFill>
              </a:rPr>
              <a:t>Treatment:</a:t>
            </a:r>
          </a:p>
          <a:p>
            <a:pPr>
              <a:buNone/>
            </a:pPr>
            <a:r>
              <a:rPr lang="en-US" dirty="0" smtClean="0"/>
              <a:t>Sulfathiazole.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Differential Diagnosis:</a:t>
            </a:r>
            <a:endParaRPr lang="en-US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326</Words>
  <Application>Microsoft Office PowerPoint</Application>
  <PresentationFormat>عرض على الشاشة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Synonyms:</vt:lpstr>
      <vt:lpstr>Susceptibility: Chickens only</vt:lpstr>
      <vt:lpstr>Symptoms:  Acute</vt:lpstr>
      <vt:lpstr>عرض تقديمي في PowerPoint</vt:lpstr>
      <vt:lpstr>Post –mortem lesions:</vt:lpstr>
      <vt:lpstr>عرض تقديمي في PowerPoint</vt:lpstr>
      <vt:lpstr>Histopathology:</vt:lpstr>
      <vt:lpstr>Differential Diagnosis: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Infectious Coryza</dc:title>
  <dc:creator>fujitsu</dc:creator>
  <cp:lastModifiedBy>Maher</cp:lastModifiedBy>
  <cp:revision>16</cp:revision>
  <dcterms:created xsi:type="dcterms:W3CDTF">2013-07-03T17:42:51Z</dcterms:created>
  <dcterms:modified xsi:type="dcterms:W3CDTF">2023-12-07T09:36:32Z</dcterms:modified>
</cp:coreProperties>
</file>